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9" roundtripDataSignature="AMtx7mjgN2n37StX7Zr6FwbQmIMhxERKx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Sarah Montgomery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2-03-06T00:29:16.996">
    <p:pos x="6000" y="0"/>
    <p:text>Replace with translated design.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U9tTPY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1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1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1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1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2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p2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3" name="Google Shape;293;p2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p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spaço em branco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3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4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4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0" name="Google Shape;70;p4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1" name="Google Shape;71;p4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na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5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7" name="Google Shape;77;p4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na Vertical e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6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2" name="Google Shape;82;p4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3" name="Google Shape;83;p4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o do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6"/>
          <p:cNvSpPr txBox="1"/>
          <p:nvPr>
            <p:ph idx="1" type="subTitle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3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3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rpo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/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9pPr>
          </a:lstStyle>
          <a:p/>
        </p:txBody>
      </p:sp>
      <p:sp>
        <p:nvSpPr>
          <p:cNvPr id="23" name="Google Shape;23;p37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7"/>
          <p:cNvSpPr txBox="1"/>
          <p:nvPr>
            <p:ph idx="12" type="sldNum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8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3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3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0" name="Google Shape;30;p3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cção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9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9"/>
          <p:cNvSpPr txBox="1"/>
          <p:nvPr>
            <p:ph idx="1" type="body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3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3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3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Dois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0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40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4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4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3" name="Google Shape;43;p4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1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1"/>
          <p:cNvSpPr txBox="1"/>
          <p:nvPr>
            <p:ph idx="1" type="body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7" name="Google Shape;47;p41"/>
          <p:cNvSpPr txBox="1"/>
          <p:nvPr>
            <p:ph idx="2" type="body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41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9" name="Google Shape;49;p41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4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4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ó o título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6" name="Google Shape;56;p4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7" name="Google Shape;57;p4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3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43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4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3" name="Google Shape;63;p4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4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4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idx="12" type="sldNum"/>
          </p:nvPr>
        </p:nvSpPr>
        <p:spPr>
          <a:xfrm>
            <a:off x="6942582" y="4776407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fld id="{00000000-1234-1234-1234-123412341234}" type="slidenum">
              <a:rPr b="1" lang="pt-PT" sz="1200">
                <a:solidFill>
                  <a:schemeClr val="lt1"/>
                </a:solidFill>
              </a:rPr>
              <a:t>‹#›</a:t>
            </a:fld>
            <a:endParaRPr b="1" sz="1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0"/>
          <p:cNvSpPr txBox="1"/>
          <p:nvPr>
            <p:ph type="title"/>
          </p:nvPr>
        </p:nvSpPr>
        <p:spPr>
          <a:xfrm>
            <a:off x="457200" y="0"/>
            <a:ext cx="8686800" cy="113540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75"/>
              <a:buFont typeface="Arial"/>
              <a:buNone/>
            </a:pPr>
            <a:r>
              <a:rPr b="1" i="0" lang="pt-PT" sz="4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68" name="Google Shape;168;p10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10"/>
          <p:cNvSpPr txBox="1"/>
          <p:nvPr>
            <p:ph idx="12" type="sldNum"/>
          </p:nvPr>
        </p:nvSpPr>
        <p:spPr>
          <a:xfrm>
            <a:off x="8595301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fld id="{00000000-1234-1234-1234-123412341234}" type="slidenum">
              <a:rPr b="1" i="0" lang="pt-P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0"/>
          <p:cNvSpPr txBox="1"/>
          <p:nvPr/>
        </p:nvSpPr>
        <p:spPr>
          <a:xfrm>
            <a:off x="789450" y="1937281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Identificar os quatro princípios da comunicação de apoio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Praticar a escuta ativa e o questionamento reflexivo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Descrever a importância da utilização da comunicação de apoio na orientação entre pares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0"/>
          <p:cNvSpPr txBox="1"/>
          <p:nvPr/>
        </p:nvSpPr>
        <p:spPr>
          <a:xfrm>
            <a:off x="457200" y="1313070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"/>
          <p:cNvSpPr txBox="1"/>
          <p:nvPr>
            <p:ph type="title"/>
          </p:nvPr>
        </p:nvSpPr>
        <p:spPr>
          <a:xfrm>
            <a:off x="457200" y="0"/>
            <a:ext cx="7896386" cy="99964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 para a </a:t>
            </a:r>
            <a:r>
              <a:rPr b="1" lang="pt-PT" sz="4000">
                <a:solidFill>
                  <a:schemeClr val="dk1"/>
                </a:solidFill>
              </a:rPr>
              <a:t>e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scuta </a:t>
            </a:r>
            <a:r>
              <a:rPr b="1" lang="pt-PT" sz="4000">
                <a:solidFill>
                  <a:schemeClr val="dk1"/>
                </a:solidFill>
              </a:rPr>
              <a:t>a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tiva</a:t>
            </a:r>
            <a:endParaRPr/>
          </a:p>
        </p:txBody>
      </p:sp>
      <p:sp>
        <p:nvSpPr>
          <p:cNvPr id="177" name="Google Shape;177;p11"/>
          <p:cNvSpPr txBox="1"/>
          <p:nvPr>
            <p:ph idx="1" type="body"/>
          </p:nvPr>
        </p:nvSpPr>
        <p:spPr>
          <a:xfrm>
            <a:off x="457200" y="1126665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Escolha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parceiro/a para falar primeiro e outro/a para ficar a ouvir primeiro.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orador/a terá 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 segundos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partilhar as respetivas esperanças e preocupações relativas a tornar-se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ares. Deve falar durante a totalidade dos 60 segundos.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Depois dos 60 segundos, o/a ouvinte vai resumir o que o parceiro/a disse e fará 1 pergunta de acompanhamento.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Troquem de papéis e repitam!</a:t>
            </a:r>
            <a:endParaRPr/>
          </a:p>
        </p:txBody>
      </p:sp>
      <p:sp>
        <p:nvSpPr>
          <p:cNvPr id="178" name="Google Shape;178;p11"/>
          <p:cNvSpPr txBox="1"/>
          <p:nvPr>
            <p:ph idx="12" type="sldNum"/>
          </p:nvPr>
        </p:nvSpPr>
        <p:spPr>
          <a:xfrm>
            <a:off x="8622733" y="479213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fld id="{00000000-1234-1234-1234-123412341234}" type="slidenum">
              <a:rPr b="1" i="0" lang="pt-P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2"/>
          <p:cNvSpPr txBox="1"/>
          <p:nvPr>
            <p:ph type="title"/>
          </p:nvPr>
        </p:nvSpPr>
        <p:spPr>
          <a:xfrm>
            <a:off x="455205" y="-16839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Questionamento </a:t>
            </a:r>
            <a:r>
              <a:rPr b="1" lang="pt-PT" sz="4000">
                <a:solidFill>
                  <a:schemeClr val="dk1"/>
                </a:solidFill>
              </a:rPr>
              <a:t>r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eflexivo</a:t>
            </a:r>
            <a:endParaRPr/>
          </a:p>
        </p:txBody>
      </p:sp>
      <p:sp>
        <p:nvSpPr>
          <p:cNvPr id="184" name="Google Shape;184;p12"/>
          <p:cNvSpPr txBox="1"/>
          <p:nvPr>
            <p:ph idx="12" type="sldNum"/>
          </p:nvPr>
        </p:nvSpPr>
        <p:spPr>
          <a:xfrm>
            <a:off x="8428743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" name="Google Shape;185;p12"/>
          <p:cNvGrpSpPr/>
          <p:nvPr/>
        </p:nvGrpSpPr>
        <p:grpSpPr>
          <a:xfrm>
            <a:off x="2925651" y="1128261"/>
            <a:ext cx="3518001" cy="3517999"/>
            <a:chOff x="1347449" y="423"/>
            <a:chExt cx="3518001" cy="3517999"/>
          </a:xfrm>
        </p:grpSpPr>
        <p:sp>
          <p:nvSpPr>
            <p:cNvPr id="186" name="Google Shape;186;p12"/>
            <p:cNvSpPr/>
            <p:nvPr/>
          </p:nvSpPr>
          <p:spPr>
            <a:xfrm>
              <a:off x="2543708" y="42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2"/>
            <p:cNvSpPr txBox="1"/>
            <p:nvPr/>
          </p:nvSpPr>
          <p:spPr>
            <a:xfrm>
              <a:off x="2543708" y="165243"/>
              <a:ext cx="1137496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pt-PT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Sentimentos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2"/>
            <p:cNvSpPr/>
            <p:nvPr/>
          </p:nvSpPr>
          <p:spPr>
            <a:xfrm rot="2700000">
              <a:off x="3548506" y="965359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12"/>
            <p:cNvSpPr txBox="1"/>
            <p:nvPr/>
          </p:nvSpPr>
          <p:spPr>
            <a:xfrm rot="2700000">
              <a:off x="3561693" y="1009497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2"/>
            <p:cNvSpPr/>
            <p:nvPr/>
          </p:nvSpPr>
          <p:spPr>
            <a:xfrm>
              <a:off x="373996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12"/>
            <p:cNvSpPr txBox="1"/>
            <p:nvPr/>
          </p:nvSpPr>
          <p:spPr>
            <a:xfrm>
              <a:off x="3904792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pt-PT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Factos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12"/>
            <p:cNvSpPr/>
            <p:nvPr/>
          </p:nvSpPr>
          <p:spPr>
            <a:xfrm rot="8100000">
              <a:off x="3560520" y="2161621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12"/>
            <p:cNvSpPr txBox="1"/>
            <p:nvPr/>
          </p:nvSpPr>
          <p:spPr>
            <a:xfrm rot="-2700000">
              <a:off x="3637371" y="220575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2"/>
            <p:cNvSpPr/>
            <p:nvPr/>
          </p:nvSpPr>
          <p:spPr>
            <a:xfrm>
              <a:off x="2543708" y="2392941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12"/>
            <p:cNvSpPr txBox="1"/>
            <p:nvPr/>
          </p:nvSpPr>
          <p:spPr>
            <a:xfrm>
              <a:off x="2596535" y="2557766"/>
              <a:ext cx="1031838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pt-PT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Resultados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12"/>
            <p:cNvSpPr/>
            <p:nvPr/>
          </p:nvSpPr>
          <p:spPr>
            <a:xfrm rot="-8100000">
              <a:off x="2364257" y="2173635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2"/>
            <p:cNvSpPr txBox="1"/>
            <p:nvPr/>
          </p:nvSpPr>
          <p:spPr>
            <a:xfrm rot="2700000">
              <a:off x="2441109" y="228143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134744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2"/>
            <p:cNvSpPr txBox="1"/>
            <p:nvPr/>
          </p:nvSpPr>
          <p:spPr>
            <a:xfrm>
              <a:off x="1512270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pt-PT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Futuro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2"/>
            <p:cNvSpPr/>
            <p:nvPr/>
          </p:nvSpPr>
          <p:spPr>
            <a:xfrm rot="-2700000">
              <a:off x="2352248" y="977373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2"/>
            <p:cNvSpPr txBox="1"/>
            <p:nvPr/>
          </p:nvSpPr>
          <p:spPr>
            <a:xfrm rot="-2700000">
              <a:off x="2365431" y="108517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2" name="Google Shape;202;p12"/>
          <p:cNvSpPr txBox="1"/>
          <p:nvPr/>
        </p:nvSpPr>
        <p:spPr>
          <a:xfrm>
            <a:off x="5412215" y="1191585"/>
            <a:ext cx="3607044" cy="9144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Como o</a:t>
            </a:r>
            <a:r>
              <a:rPr i="1" lang="pt-PT" sz="1600"/>
              <a:t> </a:t>
            </a: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professor/a </a:t>
            </a:r>
            <a:r>
              <a:rPr i="1" lang="pt-PT" sz="1600">
                <a:solidFill>
                  <a:schemeClr val="dk1"/>
                </a:solidFill>
              </a:rPr>
              <a:t>se sente </a:t>
            </a: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 relação ao desafio? Como o professor/a vivenciou a situação?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2"/>
          <p:cNvSpPr txBox="1"/>
          <p:nvPr/>
        </p:nvSpPr>
        <p:spPr>
          <a:xfrm>
            <a:off x="6570839" y="2624268"/>
            <a:ext cx="2113966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Quais são os factos sobre o desafio?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2"/>
          <p:cNvSpPr txBox="1"/>
          <p:nvPr/>
        </p:nvSpPr>
        <p:spPr>
          <a:xfrm>
            <a:off x="113303" y="3711306"/>
            <a:ext cx="4219631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Por que </a:t>
            </a:r>
            <a:r>
              <a:rPr i="1" lang="pt-PT" sz="1600"/>
              <a:t>a experiência foi desafiadora</a:t>
            </a: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 Como reagiram os/as estudantes </a:t>
            </a:r>
            <a:b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(ou outras pessoas envolvidas)?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2"/>
          <p:cNvSpPr txBox="1"/>
          <p:nvPr/>
        </p:nvSpPr>
        <p:spPr>
          <a:xfrm>
            <a:off x="218018" y="2002747"/>
            <a:ext cx="3067687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partir desta experiência, o que fará o professor/a no futuro?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"/>
          <p:cNvSpPr txBox="1"/>
          <p:nvPr>
            <p:ph type="ctrTitle"/>
          </p:nvPr>
        </p:nvSpPr>
        <p:spPr>
          <a:xfrm>
            <a:off x="493206" y="189098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Círculos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rofessores/as (CAPs)</a:t>
            </a:r>
            <a:endParaRPr b="1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3"/>
          <p:cNvSpPr txBox="1"/>
          <p:nvPr>
            <p:ph idx="1" type="subTitle"/>
          </p:nvPr>
        </p:nvSpPr>
        <p:spPr>
          <a:xfrm>
            <a:off x="493206" y="272759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Sessão 1: Compreender como as pessoas adultas </a:t>
            </a: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prendem e </a:t>
            </a: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plicam o CAP</a:t>
            </a:r>
            <a:endParaRPr/>
          </a:p>
        </p:txBody>
      </p:sp>
      <p:sp>
        <p:nvSpPr>
          <p:cNvPr id="212" name="Google Shape;212;p13"/>
          <p:cNvSpPr txBox="1"/>
          <p:nvPr>
            <p:ph idx="12" type="sldNum"/>
          </p:nvPr>
        </p:nvSpPr>
        <p:spPr>
          <a:xfrm>
            <a:off x="6841998" y="484222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"/>
          <p:cNvSpPr txBox="1"/>
          <p:nvPr>
            <p:ph type="title"/>
          </p:nvPr>
        </p:nvSpPr>
        <p:spPr>
          <a:xfrm>
            <a:off x="475488" y="5324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218" name="Google Shape;218;p14"/>
          <p:cNvSpPr txBox="1"/>
          <p:nvPr>
            <p:ph idx="1" type="body"/>
          </p:nvPr>
        </p:nvSpPr>
        <p:spPr>
          <a:xfrm>
            <a:off x="807738" y="1701633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os quatro princípios da aprendizagem das pessoas adultas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como a aprendizagem das pessoas adultas se relaciona com a orientação entre pares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Dinamizar um CAP utilizando comunicação de apoio</a:t>
            </a:r>
            <a:endParaRPr/>
          </a:p>
        </p:txBody>
      </p:sp>
      <p:sp>
        <p:nvSpPr>
          <p:cNvPr id="219" name="Google Shape;219;p14"/>
          <p:cNvSpPr txBox="1"/>
          <p:nvPr>
            <p:ph idx="12" type="sldNum"/>
          </p:nvPr>
        </p:nvSpPr>
        <p:spPr>
          <a:xfrm>
            <a:off x="8430738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4"/>
          <p:cNvSpPr/>
          <p:nvPr/>
        </p:nvSpPr>
        <p:spPr>
          <a:xfrm>
            <a:off x="373411" y="1217357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5"/>
          <p:cNvSpPr txBox="1"/>
          <p:nvPr>
            <p:ph type="title"/>
          </p:nvPr>
        </p:nvSpPr>
        <p:spPr>
          <a:xfrm>
            <a:off x="391255" y="-156710"/>
            <a:ext cx="9790435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 para a </a:t>
            </a:r>
            <a:r>
              <a:rPr b="1" lang="pt-PT" sz="3200">
                <a:solidFill>
                  <a:schemeClr val="dk1"/>
                </a:solidFill>
              </a:rPr>
              <a:t>c</a:t>
            </a: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omunicação </a:t>
            </a:r>
            <a:r>
              <a:rPr b="1" lang="pt-PT" sz="3200">
                <a:solidFill>
                  <a:schemeClr val="dk1"/>
                </a:solidFill>
              </a:rPr>
              <a:t>recíproca</a:t>
            </a:r>
            <a:endParaRPr/>
          </a:p>
        </p:txBody>
      </p:sp>
      <p:sp>
        <p:nvSpPr>
          <p:cNvPr id="226" name="Google Shape;226;p15"/>
          <p:cNvSpPr txBox="1"/>
          <p:nvPr>
            <p:ph idx="1" type="body"/>
          </p:nvPr>
        </p:nvSpPr>
        <p:spPr>
          <a:xfrm>
            <a:off x="455264" y="985020"/>
            <a:ext cx="8229600" cy="36178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Primeira tentativa: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Encontre um parceiro/a. Uma pessoa será o instrutor/a e a outra será o explorador/a.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Sentem-se de costas voltadas um para o outro, certificando-se de que não se veem.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instrutor/a terá 2 minutos para guiar o explorador/a pelo labirinto. O instrutor/a </a:t>
            </a:r>
            <a:r>
              <a:rPr b="0" i="0" lang="pt-PT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NÃO PODE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olhar para o explorador/a, e o explorador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/a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0" i="0" lang="pt-PT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NÃO PODE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fazer perguntas.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5"/>
          <p:cNvSpPr txBox="1"/>
          <p:nvPr>
            <p:ph idx="12" type="sldNum"/>
          </p:nvPr>
        </p:nvSpPr>
        <p:spPr>
          <a:xfrm>
            <a:off x="8456205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"/>
          <p:cNvSpPr txBox="1"/>
          <p:nvPr>
            <p:ph type="title"/>
          </p:nvPr>
        </p:nvSpPr>
        <p:spPr>
          <a:xfrm>
            <a:off x="360196" y="19436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 para a </a:t>
            </a:r>
            <a:r>
              <a:rPr b="1" lang="pt-PT" sz="3200">
                <a:solidFill>
                  <a:schemeClr val="dk1"/>
                </a:solidFill>
              </a:rPr>
              <a:t>c</a:t>
            </a: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omunicação </a:t>
            </a:r>
            <a:r>
              <a:rPr b="1" lang="pt-PT" sz="3200">
                <a:solidFill>
                  <a:schemeClr val="dk1"/>
                </a:solidFill>
              </a:rPr>
              <a:t>recíproca</a:t>
            </a:r>
            <a:endParaRPr/>
          </a:p>
        </p:txBody>
      </p:sp>
      <p:sp>
        <p:nvSpPr>
          <p:cNvPr id="233" name="Google Shape;233;p16"/>
          <p:cNvSpPr txBox="1"/>
          <p:nvPr>
            <p:ph idx="1" type="body"/>
          </p:nvPr>
        </p:nvSpPr>
        <p:spPr>
          <a:xfrm>
            <a:off x="448056" y="1160933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Segunda tentativa: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Trabalhe com o mesmo parceiro/a.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instrutor/a terá 2 minutos para guiar o explorador/a pelo labirinto.</a:t>
            </a:r>
            <a:endParaRPr/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Desta vez, o instrutor/a pode olhar </a:t>
            </a:r>
            <a:r>
              <a:rPr b="0" i="0" lang="pt-PT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que o explorador/a está a fazer, e o explorador/a pode fazer perguntas. Contudo, o explorador/a </a:t>
            </a:r>
            <a:r>
              <a:rPr b="0" i="0" lang="pt-PT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NÃO PODE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ver as indicações do instrutor/a.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6"/>
          <p:cNvSpPr txBox="1"/>
          <p:nvPr>
            <p:ph idx="12" type="sldNum"/>
          </p:nvPr>
        </p:nvSpPr>
        <p:spPr>
          <a:xfrm>
            <a:off x="8452577" y="479562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0943" y="2549584"/>
            <a:ext cx="2291137" cy="1917153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7"/>
          <p:cNvSpPr txBox="1"/>
          <p:nvPr>
            <p:ph type="title"/>
          </p:nvPr>
        </p:nvSpPr>
        <p:spPr>
          <a:xfrm>
            <a:off x="457200" y="5873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rincípios da </a:t>
            </a:r>
            <a:r>
              <a:rPr b="1" lang="pt-PT" sz="3600">
                <a:solidFill>
                  <a:schemeClr val="dk1"/>
                </a:solidFill>
              </a:rPr>
              <a:t>a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prendizagem </a:t>
            </a:r>
            <a:b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pt-PT" sz="3600">
                <a:solidFill>
                  <a:schemeClr val="dk1"/>
                </a:solidFill>
              </a:rPr>
              <a:t>de a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dult</a:t>
            </a:r>
            <a:r>
              <a:rPr b="1" lang="pt-PT" sz="3600">
                <a:solidFill>
                  <a:schemeClr val="dk1"/>
                </a:solidFill>
              </a:rPr>
              <a:t>o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7"/>
          <p:cNvSpPr txBox="1"/>
          <p:nvPr>
            <p:ph idx="1" type="body"/>
          </p:nvPr>
        </p:nvSpPr>
        <p:spPr>
          <a:xfrm>
            <a:off x="457200" y="1797500"/>
            <a:ext cx="6137700" cy="31658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7"/>
          <p:cNvSpPr txBox="1"/>
          <p:nvPr>
            <p:ph idx="12" type="sldNum"/>
          </p:nvPr>
        </p:nvSpPr>
        <p:spPr>
          <a:xfrm>
            <a:off x="8447061" y="478488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7"/>
          <p:cNvSpPr txBox="1"/>
          <p:nvPr/>
        </p:nvSpPr>
        <p:spPr>
          <a:xfrm>
            <a:off x="457200" y="1190208"/>
            <a:ext cx="7877542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Envolvimento no processo de aprendizagem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Experiência como base da aprendizagem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Aprendizagem relevante e aplicável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Aprendizagem de resolução de problemas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É desta forma que APRENDE?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8"/>
          <p:cNvSpPr txBox="1"/>
          <p:nvPr>
            <p:ph type="title"/>
          </p:nvPr>
        </p:nvSpPr>
        <p:spPr>
          <a:xfrm>
            <a:off x="429768" y="135136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 para a </a:t>
            </a:r>
            <a:r>
              <a:rPr b="1" lang="pt-PT" sz="4000">
                <a:solidFill>
                  <a:schemeClr val="dk1"/>
                </a:solidFill>
              </a:rPr>
              <a:t>a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b="1" lang="pt-PT" sz="4000">
                <a:solidFill>
                  <a:schemeClr val="dk1"/>
                </a:solidFill>
              </a:rPr>
              <a:t>a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dult</a:t>
            </a:r>
            <a:r>
              <a:rPr b="1" lang="pt-PT" sz="4000">
                <a:solidFill>
                  <a:schemeClr val="dk1"/>
                </a:solidFill>
              </a:rPr>
              <a:t>o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8"/>
          <p:cNvSpPr txBox="1"/>
          <p:nvPr>
            <p:ph idx="1" type="body"/>
          </p:nvPr>
        </p:nvSpPr>
        <p:spPr>
          <a:xfrm>
            <a:off x="601198" y="1288142"/>
            <a:ext cx="7886737" cy="25567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Defina, </a:t>
            </a:r>
            <a:r>
              <a:rPr lang="pt-PT" sz="2400"/>
              <a:t>com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palavras suas ou através de desenho, o seu </a:t>
            </a:r>
            <a:r>
              <a:rPr lang="pt-PT" sz="2400"/>
              <a:t>p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rincípio de </a:t>
            </a:r>
            <a:r>
              <a:rPr lang="pt-PT" sz="2400"/>
              <a:t>a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prendizagem de pessoas adultas.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Dê um exemplo de um momento em que aprendeu algo desta forma.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Explique como aplicará este princípio na sua função enquanto </a:t>
            </a:r>
            <a:r>
              <a:rPr lang="pt-PT" sz="2400">
                <a:solidFill>
                  <a:schemeClr val="dk1"/>
                </a:solidFill>
              </a:rPr>
              <a:t>o</a:t>
            </a: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400">
                <a:solidFill>
                  <a:schemeClr val="dk1"/>
                </a:solidFill>
              </a:rPr>
              <a:t>p</a:t>
            </a: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8"/>
          <p:cNvSpPr txBox="1"/>
          <p:nvPr>
            <p:ph idx="12" type="sldNum"/>
          </p:nvPr>
        </p:nvSpPr>
        <p:spPr>
          <a:xfrm>
            <a:off x="8431512" y="477895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8"/>
          <p:cNvSpPr txBox="1"/>
          <p:nvPr/>
        </p:nvSpPr>
        <p:spPr>
          <a:xfrm>
            <a:off x="601199" y="3759645"/>
            <a:ext cx="7886737" cy="7472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1" lang="pt-PT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Todos t</a:t>
            </a:r>
            <a:r>
              <a:rPr i="1" lang="pt-PT" sz="2000">
                <a:solidFill>
                  <a:schemeClr val="dk1"/>
                </a:solidFill>
              </a:rPr>
              <a:t>ê</a:t>
            </a:r>
            <a:r>
              <a:rPr b="0" i="1" lang="pt-PT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 10 minutos para trabalhar em pequenos grupos. Depois voltaremos a apresentar </a:t>
            </a:r>
            <a:r>
              <a:rPr i="1" lang="pt-PT" sz="2000">
                <a:solidFill>
                  <a:schemeClr val="dk1"/>
                </a:solidFill>
              </a:rPr>
              <a:t>a todo o grupo</a:t>
            </a:r>
            <a:r>
              <a:rPr b="0" i="1" lang="pt-PT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9"/>
          <p:cNvSpPr txBox="1"/>
          <p:nvPr>
            <p:ph type="title"/>
          </p:nvPr>
        </p:nvSpPr>
        <p:spPr>
          <a:xfrm>
            <a:off x="487851" y="-15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Passos do CAP</a:t>
            </a:r>
            <a:endParaRPr/>
          </a:p>
        </p:txBody>
      </p:sp>
      <p:sp>
        <p:nvSpPr>
          <p:cNvPr id="257" name="Google Shape;257;p19"/>
          <p:cNvSpPr txBox="1"/>
          <p:nvPr>
            <p:ph idx="12" type="sldNum"/>
          </p:nvPr>
        </p:nvSpPr>
        <p:spPr>
          <a:xfrm>
            <a:off x="8409320" y="477972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19"/>
          <p:cNvSpPr/>
          <p:nvPr/>
        </p:nvSpPr>
        <p:spPr>
          <a:xfrm>
            <a:off x="3776190" y="1169331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9"/>
          <p:cNvSpPr/>
          <p:nvPr/>
        </p:nvSpPr>
        <p:spPr>
          <a:xfrm>
            <a:off x="3776193" y="3264934"/>
            <a:ext cx="1233294" cy="1379782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9"/>
          <p:cNvSpPr/>
          <p:nvPr/>
        </p:nvSpPr>
        <p:spPr>
          <a:xfrm>
            <a:off x="5965610" y="2180088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9"/>
          <p:cNvSpPr/>
          <p:nvPr/>
        </p:nvSpPr>
        <p:spPr>
          <a:xfrm>
            <a:off x="1568679" y="2171147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9"/>
          <p:cNvSpPr/>
          <p:nvPr/>
        </p:nvSpPr>
        <p:spPr>
          <a:xfrm rot="-2667974">
            <a:off x="5305551" y="1813340"/>
            <a:ext cx="485188" cy="847472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9"/>
          <p:cNvSpPr/>
          <p:nvPr/>
        </p:nvSpPr>
        <p:spPr>
          <a:xfrm rot="3110182">
            <a:off x="5256169" y="3312054"/>
            <a:ext cx="582574" cy="86570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9"/>
          <p:cNvSpPr/>
          <p:nvPr/>
        </p:nvSpPr>
        <p:spPr>
          <a:xfrm rot="7385527">
            <a:off x="2845145" y="3214336"/>
            <a:ext cx="582572" cy="865708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9"/>
          <p:cNvSpPr/>
          <p:nvPr/>
        </p:nvSpPr>
        <p:spPr>
          <a:xfrm rot="-7099652">
            <a:off x="2977368" y="1728442"/>
            <a:ext cx="582574" cy="86570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9"/>
          <p:cNvSpPr txBox="1"/>
          <p:nvPr/>
        </p:nvSpPr>
        <p:spPr>
          <a:xfrm>
            <a:off x="5138801" y="1113974"/>
            <a:ext cx="3068664" cy="6556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Celebrar os sucessos e averiguar os objetivos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9"/>
          <p:cNvSpPr txBox="1"/>
          <p:nvPr/>
        </p:nvSpPr>
        <p:spPr>
          <a:xfrm>
            <a:off x="5861679" y="3774572"/>
            <a:ext cx="2875789" cy="675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Partilhar os desafios enfrentados na sala de aula e na escola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9"/>
          <p:cNvSpPr txBox="1"/>
          <p:nvPr/>
        </p:nvSpPr>
        <p:spPr>
          <a:xfrm>
            <a:off x="789005" y="3980503"/>
            <a:ext cx="2434644" cy="397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0" i="1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Brainstorming</a:t>
            </a: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soluções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9"/>
          <p:cNvSpPr txBox="1"/>
          <p:nvPr/>
        </p:nvSpPr>
        <p:spPr>
          <a:xfrm>
            <a:off x="390305" y="1350146"/>
            <a:ext cx="264961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Estabelecer metas sobre como pôr em prática as soluções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idx="12" type="sldNum"/>
          </p:nvPr>
        </p:nvSpPr>
        <p:spPr>
          <a:xfrm>
            <a:off x="6942582" y="4862642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 txBox="1"/>
          <p:nvPr/>
        </p:nvSpPr>
        <p:spPr>
          <a:xfrm>
            <a:off x="0" y="136370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Principais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ompetências de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do </a:t>
            </a:r>
            <a:r>
              <a:rPr b="1" lang="pt-PT" sz="2000"/>
              <a:t>e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nsino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rimário em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ontextos de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6825" y="902600"/>
            <a:ext cx="4030350" cy="3877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0"/>
          <p:cNvSpPr txBox="1"/>
          <p:nvPr>
            <p:ph type="title"/>
          </p:nvPr>
        </p:nvSpPr>
        <p:spPr>
          <a:xfrm>
            <a:off x="457199" y="-21575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Praticar os CAPs</a:t>
            </a:r>
            <a:endParaRPr b="1" i="0" sz="4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20"/>
          <p:cNvSpPr txBox="1"/>
          <p:nvPr>
            <p:ph idx="12" type="sldNum"/>
          </p:nvPr>
        </p:nvSpPr>
        <p:spPr>
          <a:xfrm>
            <a:off x="8427947" y="47867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0"/>
          <p:cNvSpPr txBox="1"/>
          <p:nvPr/>
        </p:nvSpPr>
        <p:spPr>
          <a:xfrm>
            <a:off x="457199" y="925739"/>
            <a:ext cx="7826644" cy="3500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Cada participante terá 15 minutos para praticar a dinamização de um CAP. Os </a:t>
            </a:r>
            <a:r>
              <a:rPr lang="pt-PT" sz="2000"/>
              <a:t>demais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participantes representarão os professores/as.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Selecione um/a participante para representar o </a:t>
            </a:r>
            <a:r>
              <a:rPr lang="pt-PT" sz="1800"/>
              <a:t>o</a:t>
            </a: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1800"/>
              <a:t>p</a:t>
            </a: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ares; as outras pessoas farão o papel de professores/as.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Selecione um desafio para debater no CAP.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/>
            </a:pP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Dinamize o CAP durante 15 minutos.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Depois de 15 minutos, cada grupo vai partilhar duas coisas que o </a:t>
            </a:r>
            <a:r>
              <a:rPr lang="pt-PT" sz="1800"/>
              <a:t>o</a:t>
            </a: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1800"/>
              <a:t>p</a:t>
            </a: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fez bem e uma que podia ser melhorada.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1"/>
          <p:cNvSpPr txBox="1"/>
          <p:nvPr>
            <p:ph type="ctrTitle"/>
          </p:nvPr>
        </p:nvSpPr>
        <p:spPr>
          <a:xfrm>
            <a:off x="451981" y="155156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Círculos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rofessores/as (CAPs)</a:t>
            </a:r>
            <a:endParaRPr b="1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1"/>
          <p:cNvSpPr txBox="1"/>
          <p:nvPr>
            <p:ph idx="1" type="subTitle"/>
          </p:nvPr>
        </p:nvSpPr>
        <p:spPr>
          <a:xfrm>
            <a:off x="451981" y="2682651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Sessão 2: Definição de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etas nas 4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á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reas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rincipais de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ompetência da </a:t>
            </a:r>
            <a:r>
              <a:rPr b="1" i="1" lang="pt-PT" sz="2000" u="none" cap="none" strike="noStrike">
                <a:latin typeface="Arial"/>
                <a:ea typeface="Arial"/>
                <a:cs typeface="Arial"/>
                <a:sym typeface="Arial"/>
              </a:rPr>
              <a:t>Formação de Professores/as do Ensino Primário em Contextos de Crise</a:t>
            </a:r>
            <a:endParaRPr/>
          </a:p>
        </p:txBody>
      </p:sp>
      <p:sp>
        <p:nvSpPr>
          <p:cNvPr id="283" name="Google Shape;283;p21"/>
          <p:cNvSpPr txBox="1"/>
          <p:nvPr>
            <p:ph idx="12" type="sldNum"/>
          </p:nvPr>
        </p:nvSpPr>
        <p:spPr>
          <a:xfrm>
            <a:off x="6907400" y="48292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2"/>
          <p:cNvSpPr txBox="1"/>
          <p:nvPr>
            <p:ph idx="12" type="sldNum"/>
          </p:nvPr>
        </p:nvSpPr>
        <p:spPr>
          <a:xfrm>
            <a:off x="6898541" y="485108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2"/>
          <p:cNvSpPr txBox="1"/>
          <p:nvPr/>
        </p:nvSpPr>
        <p:spPr>
          <a:xfrm>
            <a:off x="0" y="93671"/>
            <a:ext cx="914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Principais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ompetências dos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</a:t>
            </a:r>
            <a:b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</a:t>
            </a:r>
            <a:r>
              <a:rPr b="1" lang="pt-PT" sz="2000"/>
              <a:t>e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nsino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rimário em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ontextos de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0" name="Google Shape;29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7475" y="844326"/>
            <a:ext cx="3901475" cy="375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3"/>
          <p:cNvSpPr txBox="1"/>
          <p:nvPr>
            <p:ph type="title"/>
          </p:nvPr>
        </p:nvSpPr>
        <p:spPr>
          <a:xfrm>
            <a:off x="370003" y="-3874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296" name="Google Shape;296;p23"/>
          <p:cNvSpPr txBox="1"/>
          <p:nvPr>
            <p:ph idx="1" type="body"/>
          </p:nvPr>
        </p:nvSpPr>
        <p:spPr>
          <a:xfrm>
            <a:off x="764247" y="1769786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Estabelecer metas nas 4 áreas principais de competência da </a:t>
            </a:r>
            <a:r>
              <a:rPr b="0" i="1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Formação de Professores/as do Ensino Primário em Contextos de Crise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o propósito da </a:t>
            </a:r>
            <a:r>
              <a:rPr lang="pt-PT" sz="2400"/>
              <a:t>Folha 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</a:t>
            </a:r>
            <a:b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PT" sz="2400"/>
              <a:t>a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companhamento de </a:t>
            </a:r>
            <a:r>
              <a:rPr lang="pt-PT" sz="2400"/>
              <a:t>m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etas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os passos no planeamento de um CAP</a:t>
            </a:r>
            <a:endParaRPr/>
          </a:p>
        </p:txBody>
      </p:sp>
      <p:sp>
        <p:nvSpPr>
          <p:cNvPr id="297" name="Google Shape;297;p23"/>
          <p:cNvSpPr txBox="1"/>
          <p:nvPr>
            <p:ph idx="12" type="sldNum"/>
          </p:nvPr>
        </p:nvSpPr>
        <p:spPr>
          <a:xfrm>
            <a:off x="8479297" y="4794482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3"/>
          <p:cNvSpPr/>
          <p:nvPr/>
        </p:nvSpPr>
        <p:spPr>
          <a:xfrm>
            <a:off x="370003" y="1205437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>
            <p:ph idx="12" type="sldNum"/>
          </p:nvPr>
        </p:nvSpPr>
        <p:spPr>
          <a:xfrm>
            <a:off x="6942582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0" y="337538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Formação de </a:t>
            </a:r>
            <a:r>
              <a:rPr b="1" lang="pt-PT" sz="2000"/>
              <a:t>o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rientadores/as de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para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</a:t>
            </a:r>
            <a:b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</a:t>
            </a:r>
            <a:r>
              <a:rPr b="1" lang="pt-PT" sz="2000"/>
              <a:t>e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nsino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rimário em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ontextos de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rise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91422"/>
            <a:ext cx="8839201" cy="3377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>
            <p:ph type="ctrTitle"/>
          </p:nvPr>
        </p:nvSpPr>
        <p:spPr>
          <a:xfrm>
            <a:off x="444645" y="472126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Função 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esponsabilidades de um </a:t>
            </a:r>
            <a:b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rofessores/as</a:t>
            </a:r>
            <a:endParaRPr b="1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4"/>
          <p:cNvSpPr txBox="1"/>
          <p:nvPr>
            <p:ph idx="1" type="subTitle"/>
          </p:nvPr>
        </p:nvSpPr>
        <p:spPr>
          <a:xfrm>
            <a:off x="444645" y="2926833"/>
            <a:ext cx="8699355" cy="712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Sessão 1: </a:t>
            </a: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Introdução à orientação entre pares e 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círculos de aprendizagem de professores/as (CAPs)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4"/>
          <p:cNvSpPr txBox="1"/>
          <p:nvPr>
            <p:ph idx="12" type="sldNum"/>
          </p:nvPr>
        </p:nvSpPr>
        <p:spPr>
          <a:xfrm>
            <a:off x="6951726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8367889" y="3485444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/>
          <p:nvPr>
            <p:ph type="title"/>
          </p:nvPr>
        </p:nvSpPr>
        <p:spPr>
          <a:xfrm>
            <a:off x="327189" y="0"/>
            <a:ext cx="8229600" cy="10715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16" name="Google Shape;116;p5"/>
          <p:cNvSpPr txBox="1"/>
          <p:nvPr>
            <p:ph idx="1" type="body"/>
          </p:nvPr>
        </p:nvSpPr>
        <p:spPr>
          <a:xfrm>
            <a:off x="819279" y="1502899"/>
            <a:ext cx="7565099" cy="31204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Descrever a função e as responsabilidades de um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as principais qualidades de um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Descrever o propósito de um </a:t>
            </a:r>
            <a:r>
              <a:rPr lang="pt-PT" sz="2000"/>
              <a:t>c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iclo de </a:t>
            </a:r>
            <a:r>
              <a:rPr lang="pt-PT" sz="2000"/>
              <a:t>a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(CAP) e a função do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na organização e dinamização do CAP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por que a orientação é uma componente importante no desenvolvimento profissional de professores/as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"/>
          <p:cNvSpPr txBox="1"/>
          <p:nvPr>
            <p:ph idx="12" type="sldNum"/>
          </p:nvPr>
        </p:nvSpPr>
        <p:spPr>
          <a:xfrm>
            <a:off x="8456205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327189" y="1071586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/>
          <p:nvPr>
            <p:ph idx="12" type="sldNum"/>
          </p:nvPr>
        </p:nvSpPr>
        <p:spPr>
          <a:xfrm>
            <a:off x="8659309" y="479287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fld id="{00000000-1234-1234-1234-123412341234}" type="slidenum">
              <a:rPr b="1" i="0" lang="pt-P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p6"/>
          <p:cNvCxnSpPr/>
          <p:nvPr/>
        </p:nvCxnSpPr>
        <p:spPr>
          <a:xfrm>
            <a:off x="5199598" y="2241141"/>
            <a:ext cx="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5" name="Google Shape;125;p6"/>
          <p:cNvSpPr txBox="1"/>
          <p:nvPr/>
        </p:nvSpPr>
        <p:spPr>
          <a:xfrm>
            <a:off x="438912" y="237420"/>
            <a:ext cx="7790688" cy="8917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Arial"/>
              <a:buNone/>
            </a:pP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Quem é um </a:t>
            </a:r>
            <a:r>
              <a:rPr b="1" lang="pt-PT" sz="3200">
                <a:solidFill>
                  <a:schemeClr val="dk1"/>
                </a:solidFill>
              </a:rPr>
              <a:t>o</a:t>
            </a: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rientador/a de Pares?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6"/>
          <p:cNvSpPr/>
          <p:nvPr/>
        </p:nvSpPr>
        <p:spPr>
          <a:xfrm>
            <a:off x="344184" y="933976"/>
            <a:ext cx="8686800" cy="3858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 </a:t>
            </a:r>
            <a:r>
              <a:rPr lang="pt-PT" sz="2800"/>
              <a:t>o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800"/>
              <a:t>p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é uma pessoas que incentiva uma prática reflexiva e colaborativa entre professores/as e presta apoio às necessidades, objetivos e desenvolvimento profissional destes professores/as, utilizando uma série de técnicas (como círculos de </a:t>
            </a:r>
            <a:r>
              <a:rPr lang="pt-PT" sz="2800"/>
              <a:t>a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prendizagem para </a:t>
            </a:r>
            <a:r>
              <a:rPr lang="pt-PT" sz="2800"/>
              <a:t>p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rofessores/as, </a:t>
            </a:r>
            <a:r>
              <a:rPr lang="pt-PT" sz="2800"/>
              <a:t>o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bservação e </a:t>
            </a:r>
            <a:r>
              <a:rPr lang="pt-PT" sz="2800"/>
              <a:t>v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isitas à </a:t>
            </a:r>
            <a:r>
              <a:rPr lang="pt-PT" sz="2800"/>
              <a:t>s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ala de </a:t>
            </a:r>
            <a:r>
              <a:rPr lang="pt-PT" sz="2800"/>
              <a:t>a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ula, </a:t>
            </a:r>
            <a:r>
              <a:rPr lang="pt-PT" sz="2800"/>
              <a:t>e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nsino em </a:t>
            </a:r>
            <a:r>
              <a:rPr lang="pt-PT" sz="2800"/>
              <a:t>e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quipa, </a:t>
            </a:r>
            <a:r>
              <a:rPr lang="pt-PT" sz="2800"/>
              <a:t>p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laneamento de </a:t>
            </a:r>
            <a:r>
              <a:rPr lang="pt-PT" sz="2800"/>
              <a:t>a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ula </a:t>
            </a:r>
            <a:r>
              <a:rPr lang="pt-PT" sz="2800"/>
              <a:t>c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onjunta, </a:t>
            </a:r>
            <a:r>
              <a:rPr b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etc.)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/>
          <p:nvPr>
            <p:ph type="title"/>
          </p:nvPr>
        </p:nvSpPr>
        <p:spPr>
          <a:xfrm>
            <a:off x="209900" y="307362"/>
            <a:ext cx="8476899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Orientação no </a:t>
            </a:r>
            <a:r>
              <a:rPr b="1" lang="pt-PT" sz="3600">
                <a:solidFill>
                  <a:schemeClr val="dk1"/>
                </a:solidFill>
              </a:rPr>
              <a:t>d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esenvolvimento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rofissional de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rofessores/as (DPP)</a:t>
            </a:r>
            <a:endParaRPr/>
          </a:p>
        </p:txBody>
      </p:sp>
      <p:sp>
        <p:nvSpPr>
          <p:cNvPr id="132" name="Google Shape;132;p7"/>
          <p:cNvSpPr txBox="1"/>
          <p:nvPr>
            <p:ph idx="12" type="sldNum"/>
          </p:nvPr>
        </p:nvSpPr>
        <p:spPr>
          <a:xfrm>
            <a:off x="8412450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3" name="Google Shape;133;p7"/>
          <p:cNvCxnSpPr/>
          <p:nvPr/>
        </p:nvCxnSpPr>
        <p:spPr>
          <a:xfrm>
            <a:off x="4586110" y="1709050"/>
            <a:ext cx="0" cy="30408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</p:cxnSp>
      <p:cxnSp>
        <p:nvCxnSpPr>
          <p:cNvPr id="134" name="Google Shape;134;p7"/>
          <p:cNvCxnSpPr/>
          <p:nvPr/>
        </p:nvCxnSpPr>
        <p:spPr>
          <a:xfrm flipH="1">
            <a:off x="1854890" y="2243991"/>
            <a:ext cx="5434200" cy="96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</p:cxnSp>
      <p:sp>
        <p:nvSpPr>
          <p:cNvPr id="135" name="Google Shape;135;p7"/>
          <p:cNvSpPr txBox="1"/>
          <p:nvPr/>
        </p:nvSpPr>
        <p:spPr>
          <a:xfrm>
            <a:off x="1940725" y="1453938"/>
            <a:ext cx="243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Quais são as três competências que eu gostaria de desenvolver?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7"/>
          <p:cNvSpPr txBox="1"/>
          <p:nvPr/>
        </p:nvSpPr>
        <p:spPr>
          <a:xfrm>
            <a:off x="4756708" y="1497674"/>
            <a:ext cx="216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pt-PT"/>
              <a:t>Do</a:t>
            </a:r>
            <a:r>
              <a:rPr b="1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que necessito para desenvolver estas competências?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"/>
          <p:cNvSpPr txBox="1"/>
          <p:nvPr>
            <p:ph type="title"/>
          </p:nvPr>
        </p:nvSpPr>
        <p:spPr>
          <a:xfrm>
            <a:off x="388906" y="125637"/>
            <a:ext cx="8229600" cy="9948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Círculos de </a:t>
            </a:r>
            <a:r>
              <a:rPr b="1" lang="pt-PT" sz="3600">
                <a:solidFill>
                  <a:schemeClr val="dk1"/>
                </a:solidFill>
              </a:rPr>
              <a:t>a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rofessores/as (CAPs)</a:t>
            </a:r>
            <a:endParaRPr b="1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8"/>
          <p:cNvSpPr txBox="1"/>
          <p:nvPr>
            <p:ph idx="1" type="body"/>
          </p:nvPr>
        </p:nvSpPr>
        <p:spPr>
          <a:xfrm>
            <a:off x="254397" y="1016540"/>
            <a:ext cx="8607379" cy="12685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 </a:t>
            </a:r>
            <a:r>
              <a:rPr lang="pt-PT" sz="2000"/>
              <a:t>c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írculo de </a:t>
            </a:r>
            <a:r>
              <a:rPr lang="pt-PT" sz="2000"/>
              <a:t>a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(CAP) é uma sessão de partilha de grupo para ajudar a criar uma comunidade profissional de professores/as que se apoiam e se incentivam a responder às respetivas necessidades. O CAP possui 4 passos: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8"/>
          <p:cNvSpPr txBox="1"/>
          <p:nvPr>
            <p:ph idx="12" type="sldNum"/>
          </p:nvPr>
        </p:nvSpPr>
        <p:spPr>
          <a:xfrm>
            <a:off x="8447061" y="479547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8"/>
          <p:cNvSpPr/>
          <p:nvPr/>
        </p:nvSpPr>
        <p:spPr>
          <a:xfrm>
            <a:off x="4092201" y="2362000"/>
            <a:ext cx="1090500" cy="860700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8"/>
          <p:cNvSpPr/>
          <p:nvPr/>
        </p:nvSpPr>
        <p:spPr>
          <a:xfrm>
            <a:off x="4101924" y="3744950"/>
            <a:ext cx="1001394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8"/>
          <p:cNvSpPr/>
          <p:nvPr/>
        </p:nvSpPr>
        <p:spPr>
          <a:xfrm>
            <a:off x="5457630" y="3116715"/>
            <a:ext cx="1090470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8"/>
          <p:cNvSpPr/>
          <p:nvPr/>
        </p:nvSpPr>
        <p:spPr>
          <a:xfrm>
            <a:off x="2764551" y="3116715"/>
            <a:ext cx="10020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8"/>
          <p:cNvSpPr/>
          <p:nvPr/>
        </p:nvSpPr>
        <p:spPr>
          <a:xfrm rot="-2667974">
            <a:off x="5229166" y="2794189"/>
            <a:ext cx="322000" cy="5287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8"/>
          <p:cNvSpPr/>
          <p:nvPr/>
        </p:nvSpPr>
        <p:spPr>
          <a:xfrm rot="3110182">
            <a:off x="5179811" y="3721553"/>
            <a:ext cx="363440" cy="574537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/>
          <p:nvPr/>
        </p:nvSpPr>
        <p:spPr>
          <a:xfrm rot="7385527">
            <a:off x="3656501" y="3761064"/>
            <a:ext cx="363441" cy="57453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8"/>
          <p:cNvSpPr/>
          <p:nvPr/>
        </p:nvSpPr>
        <p:spPr>
          <a:xfrm rot="-7099652">
            <a:off x="3656500" y="2778925"/>
            <a:ext cx="363441" cy="574537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8"/>
          <p:cNvSpPr txBox="1"/>
          <p:nvPr/>
        </p:nvSpPr>
        <p:spPr>
          <a:xfrm>
            <a:off x="5090108" y="2462152"/>
            <a:ext cx="38169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Celebrar os sucessos e avaliar as metas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8"/>
          <p:cNvSpPr txBox="1"/>
          <p:nvPr/>
        </p:nvSpPr>
        <p:spPr>
          <a:xfrm>
            <a:off x="6503607" y="3253067"/>
            <a:ext cx="2649611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Partilhar os desafios enfrentados na sala de aula e na escola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8"/>
          <p:cNvSpPr txBox="1"/>
          <p:nvPr/>
        </p:nvSpPr>
        <p:spPr>
          <a:xfrm>
            <a:off x="2248964" y="4319051"/>
            <a:ext cx="22547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0" i="1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Brainstorming</a:t>
            </a: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soluções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8"/>
          <p:cNvSpPr txBox="1"/>
          <p:nvPr/>
        </p:nvSpPr>
        <p:spPr>
          <a:xfrm>
            <a:off x="254397" y="2713935"/>
            <a:ext cx="2649611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Estabelecer metas (com base nas 4 principais competências da formação de professores/as) sobre como pôr soluções em prática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"/>
          <p:cNvSpPr txBox="1"/>
          <p:nvPr>
            <p:ph type="ctrTitle"/>
          </p:nvPr>
        </p:nvSpPr>
        <p:spPr>
          <a:xfrm>
            <a:off x="415213" y="54931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Função 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esponsabilidades de um </a:t>
            </a:r>
            <a:b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ares</a:t>
            </a:r>
            <a:endParaRPr/>
          </a:p>
        </p:txBody>
      </p:sp>
      <p:sp>
        <p:nvSpPr>
          <p:cNvPr id="161" name="Google Shape;161;p9"/>
          <p:cNvSpPr txBox="1"/>
          <p:nvPr>
            <p:ph idx="1" type="subTitle"/>
          </p:nvPr>
        </p:nvSpPr>
        <p:spPr>
          <a:xfrm>
            <a:off x="415213" y="2787886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Sessão 2: Comunicação de </a:t>
            </a: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poio</a:t>
            </a:r>
            <a:endParaRPr/>
          </a:p>
        </p:txBody>
      </p:sp>
      <p:sp>
        <p:nvSpPr>
          <p:cNvPr id="162" name="Google Shape;162;p9"/>
          <p:cNvSpPr txBox="1"/>
          <p:nvPr>
            <p:ph idx="12" type="sldNum"/>
          </p:nvPr>
        </p:nvSpPr>
        <p:spPr>
          <a:xfrm>
            <a:off x="6841998" y="48696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Customizado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Ana Durão</dc:creator>
</cp:coreProperties>
</file>